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8"/>
  </p:notesMasterIdLst>
  <p:sldIdLst>
    <p:sldId id="257" r:id="rId4"/>
    <p:sldId id="281" r:id="rId5"/>
    <p:sldId id="282" r:id="rId6"/>
    <p:sldId id="271" r:id="rId7"/>
  </p:sldIdLst>
  <p:sldSz cx="9144000" cy="6858000" type="screen4x3"/>
  <p:notesSz cx="6797675" cy="987266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bert Heinink" initials="RH" lastIdx="10" clrIdx="0"/>
  <p:cmAuthor id="7" name="Margreet" initials="M" lastIdx="1" clrIdx="7">
    <p:extLst>
      <p:ext uri="{19B8F6BF-5375-455C-9EA6-DF929625EA0E}">
        <p15:presenceInfo xmlns:p15="http://schemas.microsoft.com/office/powerpoint/2012/main" userId="Margreet" providerId="None"/>
      </p:ext>
    </p:extLst>
  </p:cmAuthor>
  <p:cmAuthor id="1" name="stage" initials="s" lastIdx="1" clrIdx="1"/>
  <p:cmAuthor id="8" name="Maartje Smit" initials="MS" lastIdx="1" clrIdx="8">
    <p:extLst>
      <p:ext uri="{19B8F6BF-5375-455C-9EA6-DF929625EA0E}">
        <p15:presenceInfo xmlns:p15="http://schemas.microsoft.com/office/powerpoint/2012/main" userId="S::maartjesmit@eduhintovd.nl::e38fa831-cebc-422b-b7d2-d7bd22b11cf5" providerId="AD"/>
      </p:ext>
    </p:extLst>
  </p:cmAuthor>
  <p:cmAuthor id="2" name="Conny Spijker" initials="CS" lastIdx="3" clrIdx="2"/>
  <p:cmAuthor id="3" name="Margreet Polinder" initials="MP" lastIdx="1" clrIdx="3"/>
  <p:cmAuthor id="4" name="Microsoft Office-gebruiker" initials="Office" lastIdx="1" clrIdx="4"/>
  <p:cmAuthor id="5" name="Microsoft Office-gebruiker" initials="Office [2]" lastIdx="1" clrIdx="5"/>
  <p:cmAuthor id="6" name="Microsoft Office-gebruiker" initials="Office [3]" lastIdx="1" clrIdx="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BD8D1B-48BE-402E-832E-C271F572520D}" v="1" dt="2023-02-04T08:20:22.1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30" autoAdjust="0"/>
    <p:restoredTop sz="94599" autoAdjust="0"/>
  </p:normalViewPr>
  <p:slideViewPr>
    <p:cSldViewPr>
      <p:cViewPr varScale="1">
        <p:scale>
          <a:sx n="62" d="100"/>
          <a:sy n="62" d="100"/>
        </p:scale>
        <p:origin x="1292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commentAuthors" Target="commentAuthors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D9C9FA-37CC-461A-A6FE-3E1117F238D5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21979F-49B7-439E-B140-C8BC3C6150B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2112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Beste</a:t>
            </a:r>
            <a:r>
              <a:rPr lang="nl-NL" baseline="0" dirty="0"/>
              <a:t> docent,</a:t>
            </a:r>
          </a:p>
          <a:p>
            <a:endParaRPr lang="nl-NL" baseline="0" dirty="0"/>
          </a:p>
          <a:p>
            <a:r>
              <a:rPr lang="nl-NL" baseline="0" dirty="0"/>
              <a:t>U kunt in deze presentatie zelf dia’s toevoegen, weghalen of wijzigen. Zo kunt u er voor zorgen dat de presentatie aansluit bij uw lessen.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1979F-49B7-439E-B140-C8BC3C6150BD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3909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1979F-49B7-439E-B140-C8BC3C6150BD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3909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1612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3604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4797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68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84101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449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53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9506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3284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8424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73033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7734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hyperlink" Target="https://delphimindconnection.nl/resultaatgericht-samenwerken-kennisbank/delegeren-van-taken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hyperlink" Target="https://support.office.com/nl-nl/article/een-basisstroomdiagram-maken-e207d975-4a51-4bfa-a356-eeec314bd276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oup of people sitting at a desk&#10;&#10;Description automatically generated">
            <a:extLst>
              <a:ext uri="{FF2B5EF4-FFF2-40B4-BE49-F238E27FC236}">
                <a16:creationId xmlns:a16="http://schemas.microsoft.com/office/drawing/2014/main" id="{C1A0F9CB-69F2-4E10-AC40-A3FA046298EA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565915" y="0"/>
            <a:ext cx="10275830" cy="6858000"/>
          </a:xfrm>
          <a:prstGeom prst="rect">
            <a:avLst/>
          </a:prstGeom>
        </p:spPr>
      </p:pic>
      <p:grpSp>
        <p:nvGrpSpPr>
          <p:cNvPr id="7" name="Groep 6"/>
          <p:cNvGrpSpPr/>
          <p:nvPr/>
        </p:nvGrpSpPr>
        <p:grpSpPr>
          <a:xfrm>
            <a:off x="5508104" y="140307"/>
            <a:ext cx="3384376" cy="1728192"/>
            <a:chOff x="35496" y="260648"/>
            <a:chExt cx="3384376" cy="1728192"/>
          </a:xfrm>
        </p:grpSpPr>
        <p:sp>
          <p:nvSpPr>
            <p:cNvPr id="5" name="Afgeronde rechthoek 4"/>
            <p:cNvSpPr/>
            <p:nvPr/>
          </p:nvSpPr>
          <p:spPr>
            <a:xfrm>
              <a:off x="35496" y="260648"/>
              <a:ext cx="3384376" cy="1728192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" name="Tekstvak 5"/>
            <p:cNvSpPr txBox="1"/>
            <p:nvPr/>
          </p:nvSpPr>
          <p:spPr>
            <a:xfrm>
              <a:off x="179512" y="476672"/>
              <a:ext cx="324036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Instrueren en begeleiden</a:t>
              </a:r>
            </a:p>
            <a:p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hoofdstuk 8</a:t>
              </a:r>
            </a:p>
          </p:txBody>
        </p:sp>
      </p:grpSp>
      <p:pic>
        <p:nvPicPr>
          <p:cNvPr id="10" name="Afbeelding 9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95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erson looking at the camera&#10;&#10;Description automatically generated">
            <a:extLst>
              <a:ext uri="{FF2B5EF4-FFF2-40B4-BE49-F238E27FC236}">
                <a16:creationId xmlns:a16="http://schemas.microsoft.com/office/drawing/2014/main" id="{025F6480-6F16-4EF8-BA5F-DA058C399F4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244663" y="1"/>
            <a:ext cx="10641200" cy="6892552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4788024" y="157466"/>
            <a:ext cx="4068452" cy="3035425"/>
            <a:chOff x="-648580" y="234849"/>
            <a:chExt cx="4068452" cy="2178192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202163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21202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Taakopdrachten en instructies</a:t>
              </a:r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Medewerkers krijgen taken en verantwoordelijkheid voor die taken.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taak = activiteit die bij een bepaalde functie hoort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enkelvoudige taakopdracht = taak geven met een te bereiken resultaat, waarbij de medewerker zelf bepaalt hoe hij dit bereikt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samengestelde taakopdracht: taak geven waarbij het resultaat en werkwijze vaststaan</a:t>
              </a: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Je instrueert bij een samengestelde taak.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788023" y="3134602"/>
            <a:ext cx="4080808" cy="657902"/>
            <a:chOff x="4788024" y="2708920"/>
            <a:chExt cx="4083859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4862629" y="2808374"/>
              <a:ext cx="40092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Bedenk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een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voorbeeld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van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een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enkelvoudige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en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van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een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samengestelde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taakopdracht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nl-NL" sz="12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11" name="Groep 10">
            <a:extLst>
              <a:ext uri="{FF2B5EF4-FFF2-40B4-BE49-F238E27FC236}">
                <a16:creationId xmlns:a16="http://schemas.microsoft.com/office/drawing/2014/main" id="{D881FD2D-5ABB-44AE-9BCE-DBDE4706ED0A}"/>
              </a:ext>
            </a:extLst>
          </p:cNvPr>
          <p:cNvGrpSpPr/>
          <p:nvPr/>
        </p:nvGrpSpPr>
        <p:grpSpPr>
          <a:xfrm>
            <a:off x="4788023" y="3956781"/>
            <a:ext cx="4068453" cy="2448273"/>
            <a:chOff x="4788023" y="3956781"/>
            <a:chExt cx="4068453" cy="2448273"/>
          </a:xfrm>
        </p:grpSpPr>
        <p:sp>
          <p:nvSpPr>
            <p:cNvPr id="13" name="Afgeronde rechthoek 12"/>
            <p:cNvSpPr/>
            <p:nvPr/>
          </p:nvSpPr>
          <p:spPr>
            <a:xfrm>
              <a:off x="4788023" y="3956781"/>
              <a:ext cx="4068453" cy="244827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" name="Afbeelding 1">
              <a:hlinkClick r:id="rId4"/>
              <a:extLst>
                <a:ext uri="{FF2B5EF4-FFF2-40B4-BE49-F238E27FC236}">
                  <a16:creationId xmlns:a16="http://schemas.microsoft.com/office/drawing/2014/main" id="{FDD93565-4E89-4986-8471-BB84273A523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508104" y="3999400"/>
              <a:ext cx="2697235" cy="2378854"/>
            </a:xfrm>
            <a:prstGeom prst="rect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2376098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group of people sitting at a table&#10;&#10;Description automatically generated">
            <a:extLst>
              <a:ext uri="{FF2B5EF4-FFF2-40B4-BE49-F238E27FC236}">
                <a16:creationId xmlns:a16="http://schemas.microsoft.com/office/drawing/2014/main" id="{D0B9DE64-F4F9-43DE-8CF6-53DF5C176AB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571500" y="0"/>
            <a:ext cx="10287000" cy="6858000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4788023" y="157466"/>
            <a:ext cx="4160667" cy="3416453"/>
            <a:chOff x="-648580" y="234849"/>
            <a:chExt cx="4068452" cy="2141515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2030777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2083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Mondeling en schriftelijk instrueren</a:t>
              </a:r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mondeling instrueren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instructie voorbereiden: check de taakvolwassenheid van de medewerker houd het doel voor ogen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instructiegesprek voeren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taak uitvoeren: houd zoveel toezicht als nodig is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Schriftelijk instrueren wordt vaak gedaan bij werkinstructies. Een stroomdiagram helpt om zaken duidelijk te maken.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Beide vormen van instrueren hebben voordelen en zijn op verschillende momenten (soms naast elkaar) inzetbaar. </a:t>
              </a: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788017" y="3530740"/>
            <a:ext cx="4068453" cy="657902"/>
            <a:chOff x="4788024" y="270892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5017309" y="2898660"/>
              <a:ext cx="36129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W</a:t>
              </a:r>
              <a:r>
                <a:rPr lang="nl-NL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at zijn de voordelen van mondeling instrueren?</a:t>
              </a: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17" name="Groep 16">
            <a:extLst>
              <a:ext uri="{FF2B5EF4-FFF2-40B4-BE49-F238E27FC236}">
                <a16:creationId xmlns:a16="http://schemas.microsoft.com/office/drawing/2014/main" id="{25AC7CE9-1C8D-4E6D-826D-BB9F736CFD4B}"/>
              </a:ext>
            </a:extLst>
          </p:cNvPr>
          <p:cNvGrpSpPr/>
          <p:nvPr/>
        </p:nvGrpSpPr>
        <p:grpSpPr>
          <a:xfrm>
            <a:off x="4788014" y="4322128"/>
            <a:ext cx="4068453" cy="2304000"/>
            <a:chOff x="4788014" y="4322128"/>
            <a:chExt cx="4068453" cy="2304000"/>
          </a:xfrm>
        </p:grpSpPr>
        <p:sp>
          <p:nvSpPr>
            <p:cNvPr id="13" name="Afgeronde rechthoek 12"/>
            <p:cNvSpPr/>
            <p:nvPr/>
          </p:nvSpPr>
          <p:spPr>
            <a:xfrm>
              <a:off x="4788014" y="4322128"/>
              <a:ext cx="4068453" cy="2304000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>
              <a:hlinkClick r:id="rId4"/>
              <a:extLst>
                <a:ext uri="{FF2B5EF4-FFF2-40B4-BE49-F238E27FC236}">
                  <a16:creationId xmlns:a16="http://schemas.microsoft.com/office/drawing/2014/main" id="{0E789CBB-589A-4990-B622-4ACBDEF00DB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580112" y="4498793"/>
              <a:ext cx="2455351" cy="2046125"/>
            </a:xfrm>
            <a:prstGeom prst="rect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2910689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group of people sitting at a desk&#10;&#10;Description automatically generated">
            <a:extLst>
              <a:ext uri="{FF2B5EF4-FFF2-40B4-BE49-F238E27FC236}">
                <a16:creationId xmlns:a16="http://schemas.microsoft.com/office/drawing/2014/main" id="{FC75B183-C100-4941-8BA4-5DE87CEE612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565916" y="-1"/>
            <a:ext cx="10282481" cy="6862439"/>
          </a:xfrm>
          <a:prstGeom prst="rect">
            <a:avLst/>
          </a:prstGeom>
        </p:spPr>
      </p:pic>
      <p:grpSp>
        <p:nvGrpSpPr>
          <p:cNvPr id="7" name="Groep 6"/>
          <p:cNvGrpSpPr/>
          <p:nvPr/>
        </p:nvGrpSpPr>
        <p:grpSpPr>
          <a:xfrm>
            <a:off x="5508104" y="140307"/>
            <a:ext cx="3384376" cy="1728192"/>
            <a:chOff x="35496" y="260648"/>
            <a:chExt cx="3384376" cy="1728192"/>
          </a:xfrm>
        </p:grpSpPr>
        <p:sp>
          <p:nvSpPr>
            <p:cNvPr id="5" name="Afgeronde rechthoek 4"/>
            <p:cNvSpPr/>
            <p:nvPr/>
          </p:nvSpPr>
          <p:spPr>
            <a:xfrm>
              <a:off x="35496" y="260648"/>
              <a:ext cx="3384376" cy="1728192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" name="Tekstvak 5"/>
            <p:cNvSpPr txBox="1"/>
            <p:nvPr/>
          </p:nvSpPr>
          <p:spPr>
            <a:xfrm>
              <a:off x="179512" y="476672"/>
              <a:ext cx="30243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Einde van dit hoofdstuk</a:t>
              </a:r>
            </a:p>
          </p:txBody>
        </p:sp>
      </p:grpSp>
      <p:pic>
        <p:nvPicPr>
          <p:cNvPr id="10" name="Afbeelding 9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488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FEFE2E46C86D4A9898CCC49B418B36" ma:contentTypeVersion="14" ma:contentTypeDescription="Een nieuw document maken." ma:contentTypeScope="" ma:versionID="df26e2361f59d12fcab5caeb108a0da6">
  <xsd:schema xmlns:xsd="http://www.w3.org/2001/XMLSchema" xmlns:xs="http://www.w3.org/2001/XMLSchema" xmlns:p="http://schemas.microsoft.com/office/2006/metadata/properties" xmlns:ns2="2cb1c85b-b197-48cd-8bb1-fe9e9ee0096b" xmlns:ns3="414a8a67-acf6-4b09-bb49-f84330b442d7" xmlns:ns4="5ad07612-1080-49cf-8fb2-28e7c3022d9a" targetNamespace="http://schemas.microsoft.com/office/2006/metadata/properties" ma:root="true" ma:fieldsID="2ec27913bf823355671e7e45cf2fbb5d" ns2:_="" ns3:_="" ns4:_="">
    <xsd:import namespace="2cb1c85b-b197-48cd-8bb1-fe9e9ee0096b"/>
    <xsd:import namespace="414a8a67-acf6-4b09-bb49-f84330b442d7"/>
    <xsd:import namespace="5ad07612-1080-49cf-8fb2-28e7c3022d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b1c85b-b197-48cd-8bb1-fe9e9ee009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Afbeeldingtags" ma:readOnly="false" ma:fieldId="{5cf76f15-5ced-4ddc-b409-7134ff3c332f}" ma:taxonomyMulti="true" ma:sspId="ec6a8442-1569-46a6-a14f-f23e9ec9d8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4a8a67-acf6-4b09-bb49-f84330b442d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248ea8ce-d6d7-4c67-93d5-dcdb41321123}" ma:internalName="TaxCatchAll" ma:showField="CatchAllData" ma:web="5ad07612-1080-49cf-8fb2-28e7c3022d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d07612-1080-49cf-8fb2-28e7c3022d9a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300FBA8-19E1-44D2-AF4E-473DD6FB8C8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172FD42-C35B-4671-9164-9BED082C31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b1c85b-b197-48cd-8bb1-fe9e9ee0096b"/>
    <ds:schemaRef ds:uri="414a8a67-acf6-4b09-bb49-f84330b442d7"/>
    <ds:schemaRef ds:uri="5ad07612-1080-49cf-8fb2-28e7c3022d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3456</TotalTime>
  <Words>187</Words>
  <Application>Microsoft Office PowerPoint</Application>
  <PresentationFormat>Diavoorstelling (4:3)</PresentationFormat>
  <Paragraphs>27</Paragraphs>
  <Slides>4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7" baseType="lpstr">
      <vt:lpstr>Arial</vt:lpstr>
      <vt:lpstr>Calibri</vt:lpstr>
      <vt:lpstr>Kantoorthema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Conny Spijker</dc:creator>
  <cp:lastModifiedBy>Bertus Boer</cp:lastModifiedBy>
  <cp:revision>304</cp:revision>
  <cp:lastPrinted>2018-07-20T06:43:01Z</cp:lastPrinted>
  <dcterms:created xsi:type="dcterms:W3CDTF">2018-03-09T07:58:17Z</dcterms:created>
  <dcterms:modified xsi:type="dcterms:W3CDTF">2023-02-04T08:20:24Z</dcterms:modified>
</cp:coreProperties>
</file>